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notesSlides/notesSlide17.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18.xml" ContentType="application/vnd.openxmlformats-officedocument.presentationml.notesSlide+xml"/>
  <Override PartName="/ppt/charts/chart3.xml" ContentType="application/vnd.openxmlformats-officedocument.drawingml.chart+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2"/>
    <p:sldMasterId id="2147483674" r:id="rId3"/>
  </p:sldMasterIdLst>
  <p:notesMasterIdLst>
    <p:notesMasterId r:id="rId22"/>
  </p:notesMasterIdLst>
  <p:sldIdLst>
    <p:sldId id="257" r:id="rId4"/>
    <p:sldId id="258" r:id="rId5"/>
    <p:sldId id="280" r:id="rId6"/>
    <p:sldId id="259" r:id="rId7"/>
    <p:sldId id="279" r:id="rId8"/>
    <p:sldId id="269" r:id="rId9"/>
    <p:sldId id="270" r:id="rId10"/>
    <p:sldId id="271" r:id="rId11"/>
    <p:sldId id="272" r:id="rId12"/>
    <p:sldId id="273" r:id="rId13"/>
    <p:sldId id="274" r:id="rId14"/>
    <p:sldId id="278" r:id="rId15"/>
    <p:sldId id="275" r:id="rId16"/>
    <p:sldId id="276" r:id="rId17"/>
    <p:sldId id="277" r:id="rId18"/>
    <p:sldId id="261" r:id="rId19"/>
    <p:sldId id="284" r:id="rId20"/>
    <p:sldId id="28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E6CB137-A7B2-4B96-BECB-EA6966416B57}">
          <p14:sldIdLst>
            <p14:sldId id="257"/>
            <p14:sldId id="258"/>
            <p14:sldId id="280"/>
            <p14:sldId id="259"/>
            <p14:sldId id="279"/>
            <p14:sldId id="269"/>
            <p14:sldId id="270"/>
            <p14:sldId id="271"/>
            <p14:sldId id="272"/>
            <p14:sldId id="273"/>
            <p14:sldId id="274"/>
            <p14:sldId id="278"/>
            <p14:sldId id="275"/>
            <p14:sldId id="276"/>
            <p14:sldId id="277"/>
          </p14:sldIdLst>
        </p14:section>
        <p14:section name="For-Hire Carrier" id="{B2760FE5-4FD8-48E6-A9E2-FBFF0FA8C462}">
          <p14:sldIdLst>
            <p14:sldId id="261"/>
            <p14:sldId id="284"/>
            <p14:sldId id="28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75986" autoAdjust="0"/>
  </p:normalViewPr>
  <p:slideViewPr>
    <p:cSldViewPr>
      <p:cViewPr varScale="1">
        <p:scale>
          <a:sx n="59" d="100"/>
          <a:sy n="59" d="100"/>
        </p:scale>
        <p:origin x="1194"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2.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30"/>
      <c:hPercent val="50"/>
      <c:rotY val="0"/>
      <c:depthPercent val="100"/>
      <c:rAngAx val="0"/>
    </c:view3D>
    <c:floor>
      <c:thickness val="0"/>
    </c:floor>
    <c:sideWall>
      <c:thickness val="0"/>
    </c:sideWall>
    <c:backWall>
      <c:thickness val="0"/>
    </c:backWall>
    <c:plotArea>
      <c:layout>
        <c:manualLayout>
          <c:layoutTarget val="inner"/>
          <c:xMode val="edge"/>
          <c:yMode val="edge"/>
          <c:x val="1.1711726218271835E-3"/>
          <c:y val="0.16578725939722258"/>
          <c:w val="0.71714774916939061"/>
          <c:h val="0.82881511893089421"/>
        </c:manualLayout>
      </c:layout>
      <c:pie3DChart>
        <c:varyColors val="1"/>
        <c:ser>
          <c:idx val="0"/>
          <c:order val="0"/>
          <c:tx>
            <c:strRef>
              <c:f>Sheet1!$B$1</c:f>
              <c:strCache>
                <c:ptCount val="1"/>
                <c:pt idx="0">
                  <c:v>For Hire Carrier</c:v>
                </c:pt>
              </c:strCache>
            </c:strRef>
          </c:tx>
          <c:dLbls>
            <c:numFmt formatCode="General" sourceLinked="0"/>
            <c:spPr>
              <a:noFill/>
              <a:ln>
                <a:noFill/>
              </a:ln>
              <a:effectLst/>
            </c:spPr>
            <c:txPr>
              <a:bodyPr/>
              <a:lstStyle/>
              <a:p>
                <a:pPr>
                  <a:defRPr sz="2800">
                    <a:effectLst>
                      <a:outerShdw blurRad="38100" dist="38100" dir="2700000" algn="tl">
                        <a:srgbClr val="000000">
                          <a:alpha val="43137"/>
                        </a:srgbClr>
                      </a:outerShdw>
                    </a:effectLst>
                  </a:defRPr>
                </a:pPr>
                <a:endParaRPr lang="en-US"/>
              </a:p>
            </c:txPr>
            <c:showLegendKey val="0"/>
            <c:showVal val="0"/>
            <c:showCatName val="0"/>
            <c:showSerName val="0"/>
            <c:showPercent val="1"/>
            <c:showBubbleSize val="0"/>
            <c:showLeaderLines val="1"/>
            <c:extLst>
              <c:ext xmlns:c15="http://schemas.microsoft.com/office/drawing/2012/chart" uri="{CE6537A1-D6FC-4f65-9D91-7224C49458BB}">
                <c15:layout/>
              </c:ext>
            </c:extLst>
          </c:dLbls>
          <c:cat>
            <c:strRef>
              <c:f>Sheet1!$A$2:$A$6</c:f>
              <c:strCache>
                <c:ptCount val="5"/>
                <c:pt idx="0">
                  <c:v>Direct Variable Costs</c:v>
                </c:pt>
                <c:pt idx="1">
                  <c:v>Net Profit</c:v>
                </c:pt>
                <c:pt idx="2">
                  <c:v>Financiing &amp; Tires</c:v>
                </c:pt>
                <c:pt idx="3">
                  <c:v>Admin &amp; O/H</c:v>
                </c:pt>
                <c:pt idx="4">
                  <c:v>Operating O/H</c:v>
                </c:pt>
              </c:strCache>
            </c:strRef>
          </c:cat>
          <c:val>
            <c:numRef>
              <c:f>Sheet1!$B$2:$B$6</c:f>
              <c:numCache>
                <c:formatCode>0.00%</c:formatCode>
                <c:ptCount val="5"/>
                <c:pt idx="0">
                  <c:v>0.63</c:v>
                </c:pt>
                <c:pt idx="1">
                  <c:v>2.5000000000000001E-2</c:v>
                </c:pt>
                <c:pt idx="2">
                  <c:v>3.5000000000000003E-2</c:v>
                </c:pt>
                <c:pt idx="3">
                  <c:v>0.13</c:v>
                </c:pt>
                <c:pt idx="4" formatCode="0%">
                  <c:v>0.18</c:v>
                </c:pt>
              </c:numCache>
            </c:numRef>
          </c:val>
        </c:ser>
        <c:dLbls>
          <c:showLegendKey val="0"/>
          <c:showVal val="0"/>
          <c:showCatName val="0"/>
          <c:showSerName val="0"/>
          <c:showPercent val="0"/>
          <c:showBubbleSize val="0"/>
          <c:showLeaderLines val="1"/>
        </c:dLbls>
      </c:pie3DChart>
    </c:plotArea>
    <c:legend>
      <c:legendPos val="r"/>
      <c:layout>
        <c:manualLayout>
          <c:xMode val="edge"/>
          <c:yMode val="edge"/>
          <c:x val="0.71349145773956291"/>
          <c:y val="0.33069235618712822"/>
          <c:w val="0.27832858316023507"/>
          <c:h val="0.42146170730846988"/>
        </c:manualLayout>
      </c:layout>
      <c:overlay val="0"/>
      <c:txPr>
        <a:bodyPr/>
        <a:lstStyle/>
        <a:p>
          <a:pPr>
            <a:defRPr sz="3200">
              <a:effectLst>
                <a:outerShdw blurRad="38100" dist="38100" dir="2700000" algn="tl">
                  <a:srgbClr val="000000">
                    <a:alpha val="43137"/>
                  </a:srgbClr>
                </a:outerShdw>
              </a:effectLst>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30"/>
      <c:hPercent val="50"/>
      <c:rotY val="0"/>
      <c:depthPercent val="100"/>
      <c:rAngAx val="0"/>
    </c:view3D>
    <c:floor>
      <c:thickness val="0"/>
    </c:floor>
    <c:sideWall>
      <c:thickness val="0"/>
    </c:sideWall>
    <c:backWall>
      <c:thickness val="0"/>
    </c:backWall>
    <c:plotArea>
      <c:layout>
        <c:manualLayout>
          <c:layoutTarget val="inner"/>
          <c:xMode val="edge"/>
          <c:yMode val="edge"/>
          <c:x val="3.5991820040899798E-2"/>
          <c:y val="0.14323347993371907"/>
          <c:w val="0.71714774916939061"/>
          <c:h val="0.82881511893089421"/>
        </c:manualLayout>
      </c:layout>
      <c:pie3DChart>
        <c:varyColors val="1"/>
        <c:ser>
          <c:idx val="0"/>
          <c:order val="0"/>
          <c:tx>
            <c:strRef>
              <c:f>Sheet1!$B$1</c:f>
              <c:strCache>
                <c:ptCount val="1"/>
                <c:pt idx="0">
                  <c:v>For Hire Carrier</c:v>
                </c:pt>
              </c:strCache>
            </c:strRef>
          </c:tx>
          <c:explosion val="1"/>
          <c:dLbls>
            <c:numFmt formatCode="General" sourceLinked="0"/>
            <c:spPr>
              <a:noFill/>
              <a:ln>
                <a:noFill/>
              </a:ln>
              <a:effectLst/>
            </c:spPr>
            <c:txPr>
              <a:bodyPr/>
              <a:lstStyle/>
              <a:p>
                <a:pPr>
                  <a:defRPr sz="2800">
                    <a:effectLst>
                      <a:outerShdw blurRad="38100" dist="38100" dir="2700000" algn="tl">
                        <a:srgbClr val="000000">
                          <a:alpha val="43137"/>
                        </a:srgbClr>
                      </a:outerShdw>
                    </a:effectLst>
                  </a:defRPr>
                </a:pPr>
                <a:endParaRPr lang="en-US"/>
              </a:p>
            </c:txPr>
            <c:showLegendKey val="0"/>
            <c:showVal val="0"/>
            <c:showCatName val="0"/>
            <c:showSerName val="0"/>
            <c:showPercent val="1"/>
            <c:showBubbleSize val="0"/>
            <c:showLeaderLines val="1"/>
            <c:extLst>
              <c:ext xmlns:c15="http://schemas.microsoft.com/office/drawing/2012/chart" uri="{CE6537A1-D6FC-4f65-9D91-7224C49458BB}">
                <c15:layout/>
              </c:ext>
            </c:extLst>
          </c:dLbls>
          <c:cat>
            <c:strRef>
              <c:f>Sheet1!$A$2:$A$6</c:f>
              <c:strCache>
                <c:ptCount val="5"/>
                <c:pt idx="0">
                  <c:v>Direct Variable Costs</c:v>
                </c:pt>
                <c:pt idx="1">
                  <c:v>Net Profit</c:v>
                </c:pt>
                <c:pt idx="2">
                  <c:v>Financiing &amp; Tires</c:v>
                </c:pt>
                <c:pt idx="3">
                  <c:v>Admin &amp; O/H</c:v>
                </c:pt>
                <c:pt idx="4">
                  <c:v>Operating O/H</c:v>
                </c:pt>
              </c:strCache>
            </c:strRef>
          </c:cat>
          <c:val>
            <c:numRef>
              <c:f>Sheet1!$B$2:$B$6</c:f>
              <c:numCache>
                <c:formatCode>0.00%</c:formatCode>
                <c:ptCount val="5"/>
                <c:pt idx="0">
                  <c:v>0.54</c:v>
                </c:pt>
                <c:pt idx="1">
                  <c:v>0.105</c:v>
                </c:pt>
                <c:pt idx="2">
                  <c:v>4.4999999999999998E-2</c:v>
                </c:pt>
                <c:pt idx="3">
                  <c:v>0.13</c:v>
                </c:pt>
                <c:pt idx="4" formatCode="0%">
                  <c:v>0.18</c:v>
                </c:pt>
              </c:numCache>
            </c:numRef>
          </c:val>
        </c:ser>
        <c:dLbls>
          <c:showLegendKey val="0"/>
          <c:showVal val="0"/>
          <c:showCatName val="0"/>
          <c:showSerName val="0"/>
          <c:showPercent val="0"/>
          <c:showBubbleSize val="0"/>
          <c:showLeaderLines val="1"/>
        </c:dLbls>
      </c:pie3DChart>
    </c:plotArea>
    <c:legend>
      <c:legendPos val="r"/>
      <c:layout>
        <c:manualLayout>
          <c:xMode val="edge"/>
          <c:yMode val="edge"/>
          <c:x val="0.71349145773956291"/>
          <c:y val="0.33069235618712822"/>
          <c:w val="0.27832858316023507"/>
          <c:h val="0.42146170730846988"/>
        </c:manualLayout>
      </c:layout>
      <c:overlay val="0"/>
      <c:txPr>
        <a:bodyPr/>
        <a:lstStyle/>
        <a:p>
          <a:pPr>
            <a:defRPr sz="3200">
              <a:effectLst>
                <a:outerShdw blurRad="38100" dist="38100" dir="2700000" algn="tl">
                  <a:srgbClr val="000000">
                    <a:alpha val="43137"/>
                  </a:srgbClr>
                </a:outerShdw>
              </a:effectLst>
            </a:defRPr>
          </a:pPr>
          <a:endParaRPr lang="en-US"/>
        </a:p>
      </c:txPr>
    </c:legend>
    <c:plotVisOnly val="1"/>
    <c:dispBlanksAs val="gap"/>
    <c:showDLblsOverMax val="0"/>
  </c:chart>
  <c:txPr>
    <a:bodyPr/>
    <a:lstStyle/>
    <a:p>
      <a:pPr>
        <a:defRPr sz="1800"/>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30"/>
      <c:hPercent val="50"/>
      <c:rotY val="0"/>
      <c:depthPercent val="100"/>
      <c:rAngAx val="0"/>
    </c:view3D>
    <c:floor>
      <c:thickness val="0"/>
    </c:floor>
    <c:sideWall>
      <c:thickness val="0"/>
    </c:sideWall>
    <c:backWall>
      <c:thickness val="0"/>
    </c:backWall>
    <c:plotArea>
      <c:layout>
        <c:manualLayout>
          <c:layoutTarget val="inner"/>
          <c:xMode val="edge"/>
          <c:yMode val="edge"/>
          <c:x val="3.6019685039370079E-2"/>
          <c:y val="0.11930535868139136"/>
          <c:w val="0.71714774916939061"/>
          <c:h val="0.82881511893089421"/>
        </c:manualLayout>
      </c:layout>
      <c:pie3DChart>
        <c:varyColors val="1"/>
        <c:ser>
          <c:idx val="0"/>
          <c:order val="0"/>
          <c:tx>
            <c:strRef>
              <c:f>Sheet1!$B$1</c:f>
              <c:strCache>
                <c:ptCount val="1"/>
                <c:pt idx="0">
                  <c:v>For Hire Carrier</c:v>
                </c:pt>
              </c:strCache>
            </c:strRef>
          </c:tx>
          <c:dLbls>
            <c:numFmt formatCode="General" sourceLinked="0"/>
            <c:spPr>
              <a:noFill/>
              <a:ln>
                <a:noFill/>
              </a:ln>
              <a:effectLst/>
            </c:spPr>
            <c:txPr>
              <a:bodyPr/>
              <a:lstStyle/>
              <a:p>
                <a:pPr>
                  <a:defRPr sz="2800">
                    <a:effectLst>
                      <a:outerShdw blurRad="38100" dist="38100" dir="2700000" algn="tl">
                        <a:srgbClr val="000000">
                          <a:alpha val="43137"/>
                        </a:srgbClr>
                      </a:outerShdw>
                    </a:effectLst>
                  </a:defRPr>
                </a:pPr>
                <a:endParaRPr lang="en-US"/>
              </a:p>
            </c:txPr>
            <c:showLegendKey val="0"/>
            <c:showVal val="0"/>
            <c:showCatName val="0"/>
            <c:showSerName val="0"/>
            <c:showPercent val="1"/>
            <c:showBubbleSize val="0"/>
            <c:showLeaderLines val="1"/>
            <c:extLst>
              <c:ext xmlns:c15="http://schemas.microsoft.com/office/drawing/2012/chart" uri="{CE6537A1-D6FC-4f65-9D91-7224C49458BB}">
                <c15:layout/>
              </c:ext>
            </c:extLst>
          </c:dLbls>
          <c:cat>
            <c:strRef>
              <c:f>Sheet1!$A$2:$A$6</c:f>
              <c:strCache>
                <c:ptCount val="5"/>
                <c:pt idx="0">
                  <c:v>Direct Variable Costs</c:v>
                </c:pt>
                <c:pt idx="1">
                  <c:v>Net Profit</c:v>
                </c:pt>
                <c:pt idx="2">
                  <c:v>Financiing &amp; Tires</c:v>
                </c:pt>
                <c:pt idx="3">
                  <c:v>Admin &amp; O/H</c:v>
                </c:pt>
                <c:pt idx="4">
                  <c:v>Operating O/H</c:v>
                </c:pt>
              </c:strCache>
            </c:strRef>
          </c:cat>
          <c:val>
            <c:numRef>
              <c:f>Sheet1!$B$2:$B$6</c:f>
              <c:numCache>
                <c:formatCode>0.00%</c:formatCode>
                <c:ptCount val="5"/>
                <c:pt idx="0">
                  <c:v>0.53900000000000003</c:v>
                </c:pt>
                <c:pt idx="1">
                  <c:v>0.14499999999999999</c:v>
                </c:pt>
                <c:pt idx="2">
                  <c:v>0.05</c:v>
                </c:pt>
                <c:pt idx="3">
                  <c:v>0.111</c:v>
                </c:pt>
                <c:pt idx="4" formatCode="0%">
                  <c:v>0.154</c:v>
                </c:pt>
              </c:numCache>
            </c:numRef>
          </c:val>
        </c:ser>
        <c:dLbls>
          <c:showLegendKey val="0"/>
          <c:showVal val="0"/>
          <c:showCatName val="0"/>
          <c:showSerName val="0"/>
          <c:showPercent val="0"/>
          <c:showBubbleSize val="0"/>
          <c:showLeaderLines val="1"/>
        </c:dLbls>
      </c:pie3DChart>
    </c:plotArea>
    <c:legend>
      <c:legendPos val="r"/>
      <c:layout>
        <c:manualLayout>
          <c:xMode val="edge"/>
          <c:yMode val="edge"/>
          <c:x val="0.71349145773956291"/>
          <c:y val="0.33069235618712822"/>
          <c:w val="0.27832858316023507"/>
          <c:h val="0.42146170730846988"/>
        </c:manualLayout>
      </c:layout>
      <c:overlay val="0"/>
      <c:txPr>
        <a:bodyPr/>
        <a:lstStyle/>
        <a:p>
          <a:pPr>
            <a:defRPr sz="3200">
              <a:effectLst>
                <a:outerShdw blurRad="38100" dist="38100" dir="2700000" algn="tl">
                  <a:srgbClr val="000000">
                    <a:alpha val="43137"/>
                  </a:srgbClr>
                </a:outerShdw>
              </a:effectLst>
            </a:defRPr>
          </a:pPr>
          <a:endParaRPr lang="en-US"/>
        </a:p>
      </c:txPr>
    </c:legend>
    <c:plotVisOnly val="1"/>
    <c:dispBlanksAs val="gap"/>
    <c:showDLblsOverMax val="0"/>
  </c:chart>
  <c:txPr>
    <a:bodyPr/>
    <a:lstStyle/>
    <a:p>
      <a:pPr>
        <a:defRPr sz="1800"/>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0.06396</cdr:x>
      <cdr:y>0.82938</cdr:y>
    </cdr:from>
    <cdr:to>
      <cdr:x>0.52775</cdr:x>
      <cdr:y>0.98688</cdr:y>
    </cdr:to>
    <cdr:sp macro="" textlink="">
      <cdr:nvSpPr>
        <cdr:cNvPr id="2" name="TextBox 1"/>
        <cdr:cNvSpPr txBox="1"/>
      </cdr:nvSpPr>
      <cdr:spPr>
        <a:xfrm xmlns:a="http://schemas.openxmlformats.org/drawingml/2006/main">
          <a:off x="496491" y="4550239"/>
          <a:ext cx="3600400" cy="86409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CA" sz="1100" dirty="0"/>
        </a:p>
      </cdr:txBody>
    </cdr:sp>
  </cdr:relSizeAnchor>
  <cdr:relSizeAnchor xmlns:cdr="http://schemas.openxmlformats.org/drawingml/2006/chartDrawing">
    <cdr:from>
      <cdr:x>0.06396</cdr:x>
      <cdr:y>0.81625</cdr:y>
    </cdr:from>
    <cdr:to>
      <cdr:x>0.49065</cdr:x>
      <cdr:y>1</cdr:y>
    </cdr:to>
    <cdr:sp macro="" textlink="">
      <cdr:nvSpPr>
        <cdr:cNvPr id="3" name="TextBox 2"/>
        <cdr:cNvSpPr txBox="1"/>
      </cdr:nvSpPr>
      <cdr:spPr>
        <a:xfrm xmlns:a="http://schemas.openxmlformats.org/drawingml/2006/main">
          <a:off x="496491" y="4478231"/>
          <a:ext cx="3312368" cy="100811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CA"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0.10482</cdr:x>
      <cdr:y>0.82095</cdr:y>
    </cdr:from>
    <cdr:to>
      <cdr:x>0.52577</cdr:x>
      <cdr:y>0.96163</cdr:y>
    </cdr:to>
    <cdr:sp macro="" textlink="">
      <cdr:nvSpPr>
        <cdr:cNvPr id="2" name="TextBox 1"/>
        <cdr:cNvSpPr txBox="1"/>
      </cdr:nvSpPr>
      <cdr:spPr>
        <a:xfrm xmlns:a="http://schemas.openxmlformats.org/drawingml/2006/main">
          <a:off x="878632" y="4622247"/>
          <a:ext cx="3528392" cy="79208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CA" sz="1100" dirty="0"/>
        </a:p>
      </cdr:txBody>
    </cdr:sp>
  </cdr:relSizeAnchor>
  <cdr:relSizeAnchor xmlns:cdr="http://schemas.openxmlformats.org/drawingml/2006/chartDrawing">
    <cdr:from>
      <cdr:x>0.07905</cdr:x>
      <cdr:y>0.84653</cdr:y>
    </cdr:from>
    <cdr:to>
      <cdr:x>0.08451</cdr:x>
      <cdr:y>0.85465</cdr:y>
    </cdr:to>
    <cdr:sp macro="" textlink="">
      <cdr:nvSpPr>
        <cdr:cNvPr id="3" name="TextBox 2"/>
        <cdr:cNvSpPr txBox="1"/>
      </cdr:nvSpPr>
      <cdr:spPr>
        <a:xfrm xmlns:a="http://schemas.openxmlformats.org/drawingml/2006/main">
          <a:off x="662608" y="4766263"/>
          <a:ext cx="45719" cy="457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CA" sz="1100" dirty="0"/>
        </a:p>
      </cdr:txBody>
    </cdr:sp>
  </cdr:relSizeAnchor>
  <cdr:relSizeAnchor xmlns:cdr="http://schemas.openxmlformats.org/drawingml/2006/chartDrawing">
    <cdr:from>
      <cdr:x>0.04469</cdr:x>
      <cdr:y>0.83374</cdr:y>
    </cdr:from>
    <cdr:to>
      <cdr:x>0.44846</cdr:x>
      <cdr:y>0.98721</cdr:y>
    </cdr:to>
    <cdr:sp macro="" textlink="">
      <cdr:nvSpPr>
        <cdr:cNvPr id="4" name="TextBox 3"/>
        <cdr:cNvSpPr txBox="1"/>
      </cdr:nvSpPr>
      <cdr:spPr>
        <a:xfrm xmlns:a="http://schemas.openxmlformats.org/drawingml/2006/main">
          <a:off x="374576" y="4694255"/>
          <a:ext cx="3384376" cy="86409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CA" sz="1100" dirty="0"/>
        </a:p>
      </cdr:txBody>
    </cdr:sp>
  </cdr:relSizeAnchor>
  <cdr:relSizeAnchor xmlns:cdr="http://schemas.openxmlformats.org/drawingml/2006/chartDrawing">
    <cdr:from>
      <cdr:x>0.04469</cdr:x>
      <cdr:y>0.83374</cdr:y>
    </cdr:from>
    <cdr:to>
      <cdr:x>0.43127</cdr:x>
      <cdr:y>1</cdr:y>
    </cdr:to>
    <cdr:sp macro="" textlink="">
      <cdr:nvSpPr>
        <cdr:cNvPr id="5" name="TextBox 4"/>
        <cdr:cNvSpPr txBox="1"/>
      </cdr:nvSpPr>
      <cdr:spPr>
        <a:xfrm xmlns:a="http://schemas.openxmlformats.org/drawingml/2006/main">
          <a:off x="374576" y="4694255"/>
          <a:ext cx="3240360" cy="93610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CA" sz="1100" dirty="0"/>
        </a:p>
      </cdr:txBody>
    </cdr:sp>
  </cdr:relSizeAnchor>
  <cdr:relSizeAnchor xmlns:cdr="http://schemas.openxmlformats.org/drawingml/2006/chartDrawing">
    <cdr:from>
      <cdr:x>0.02751</cdr:x>
      <cdr:y>0.78258</cdr:y>
    </cdr:from>
    <cdr:to>
      <cdr:x>0.43986</cdr:x>
      <cdr:y>1</cdr:y>
    </cdr:to>
    <cdr:sp macro="" textlink="">
      <cdr:nvSpPr>
        <cdr:cNvPr id="6" name="TextBox 5"/>
        <cdr:cNvSpPr txBox="1"/>
      </cdr:nvSpPr>
      <cdr:spPr>
        <a:xfrm xmlns:a="http://schemas.openxmlformats.org/drawingml/2006/main">
          <a:off x="230560" y="4406223"/>
          <a:ext cx="3456384" cy="122413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CA" sz="1400" dirty="0" smtClean="0">
            <a:solidFill>
              <a:schemeClr val="tx1"/>
            </a:solidFill>
          </a:endParaRPr>
        </a:p>
        <a:p xmlns:a="http://schemas.openxmlformats.org/drawingml/2006/main">
          <a:r>
            <a:rPr lang="en-CA" sz="1800" dirty="0" smtClean="0">
              <a:solidFill>
                <a:schemeClr val="tx1"/>
              </a:solidFill>
            </a:rPr>
            <a:t>D-train Impact</a:t>
          </a:r>
        </a:p>
        <a:p xmlns:a="http://schemas.openxmlformats.org/drawingml/2006/main">
          <a:r>
            <a:rPr lang="en-CA" sz="1800" dirty="0" smtClean="0">
              <a:solidFill>
                <a:schemeClr val="tx1"/>
              </a:solidFill>
            </a:rPr>
            <a:t>Operating Ratio – 80.5%</a:t>
          </a:r>
        </a:p>
        <a:p xmlns:a="http://schemas.openxmlformats.org/drawingml/2006/main">
          <a:r>
            <a:rPr lang="en-CA" sz="1800" dirty="0" smtClean="0">
              <a:solidFill>
                <a:schemeClr val="tx1"/>
              </a:solidFill>
            </a:rPr>
            <a:t>Net Profit Improvement= 580%</a:t>
          </a:r>
          <a:endParaRPr lang="en-CA" sz="1800" dirty="0">
            <a:solidFill>
              <a:schemeClr val="tx1"/>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656AE6-D131-4182-8B4B-D8C160C8C95C}" type="datetimeFigureOut">
              <a:rPr lang="en-US" smtClean="0"/>
              <a:t>4/3/2014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C58D59-23CE-466F-916B-9437441DB45B}" type="slidenum">
              <a:rPr lang="en-US" smtClean="0"/>
              <a:t>‹#›</a:t>
            </a:fld>
            <a:endParaRPr lang="en-US"/>
          </a:p>
        </p:txBody>
      </p:sp>
    </p:spTree>
    <p:extLst>
      <p:ext uri="{BB962C8B-B14F-4D97-AF65-F5344CB8AC3E}">
        <p14:creationId xmlns:p14="http://schemas.microsoft.com/office/powerpoint/2010/main" val="4142238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4/3/2014 7:22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a:t>
            </a:fld>
            <a:endParaRPr lang="en-US" dirty="0"/>
          </a:p>
        </p:txBody>
      </p:sp>
    </p:spTree>
    <p:extLst>
      <p:ext uri="{BB962C8B-B14F-4D97-AF65-F5344CB8AC3E}">
        <p14:creationId xmlns:p14="http://schemas.microsoft.com/office/powerpoint/2010/main" val="3454163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4/3/2014 7:22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2</a:t>
            </a:fld>
            <a:endParaRPr lang="en-US" dirty="0"/>
          </a:p>
        </p:txBody>
      </p:sp>
    </p:spTree>
    <p:extLst>
      <p:ext uri="{BB962C8B-B14F-4D97-AF65-F5344CB8AC3E}">
        <p14:creationId xmlns:p14="http://schemas.microsoft.com/office/powerpoint/2010/main" val="2597082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4/3/2014 7:22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3</a:t>
            </a:fld>
            <a:endParaRPr lang="en-US" dirty="0"/>
          </a:p>
        </p:txBody>
      </p:sp>
    </p:spTree>
    <p:extLst>
      <p:ext uri="{BB962C8B-B14F-4D97-AF65-F5344CB8AC3E}">
        <p14:creationId xmlns:p14="http://schemas.microsoft.com/office/powerpoint/2010/main" val="1066828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4/3/2014 7:22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4</a:t>
            </a:fld>
            <a:endParaRPr lang="en-US" dirty="0"/>
          </a:p>
        </p:txBody>
      </p:sp>
    </p:spTree>
    <p:extLst>
      <p:ext uri="{BB962C8B-B14F-4D97-AF65-F5344CB8AC3E}">
        <p14:creationId xmlns:p14="http://schemas.microsoft.com/office/powerpoint/2010/main" val="3479147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4/3/2014 7:22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5</a:t>
            </a:fld>
            <a:endParaRPr lang="en-US" dirty="0"/>
          </a:p>
        </p:txBody>
      </p:sp>
    </p:spTree>
    <p:extLst>
      <p:ext uri="{BB962C8B-B14F-4D97-AF65-F5344CB8AC3E}">
        <p14:creationId xmlns:p14="http://schemas.microsoft.com/office/powerpoint/2010/main" val="18389607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4/3/2014 7:22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6</a:t>
            </a:fld>
            <a:endParaRPr lang="en-US" dirty="0"/>
          </a:p>
        </p:txBody>
      </p:sp>
    </p:spTree>
    <p:extLst>
      <p:ext uri="{BB962C8B-B14F-4D97-AF65-F5344CB8AC3E}">
        <p14:creationId xmlns:p14="http://schemas.microsoft.com/office/powerpoint/2010/main" val="23937821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4/3/2014 7:22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7</a:t>
            </a:fld>
            <a:endParaRPr lang="en-US" dirty="0"/>
          </a:p>
        </p:txBody>
      </p:sp>
    </p:spTree>
    <p:extLst>
      <p:ext uri="{BB962C8B-B14F-4D97-AF65-F5344CB8AC3E}">
        <p14:creationId xmlns:p14="http://schemas.microsoft.com/office/powerpoint/2010/main" val="5729576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4/3/2014 7:22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8</a:t>
            </a:fld>
            <a:endParaRPr lang="en-US" dirty="0"/>
          </a:p>
        </p:txBody>
      </p:sp>
    </p:spTree>
    <p:extLst>
      <p:ext uri="{BB962C8B-B14F-4D97-AF65-F5344CB8AC3E}">
        <p14:creationId xmlns:p14="http://schemas.microsoft.com/office/powerpoint/2010/main" val="3718987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4/3/2014 7:22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9</a:t>
            </a:fld>
            <a:endParaRPr lang="en-US" dirty="0"/>
          </a:p>
        </p:txBody>
      </p:sp>
    </p:spTree>
    <p:extLst>
      <p:ext uri="{BB962C8B-B14F-4D97-AF65-F5344CB8AC3E}">
        <p14:creationId xmlns:p14="http://schemas.microsoft.com/office/powerpoint/2010/main" val="11371517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4/3/2014 7:22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10</a:t>
            </a:fld>
            <a:endParaRPr lang="en-US" dirty="0"/>
          </a:p>
        </p:txBody>
      </p:sp>
    </p:spTree>
    <p:extLst>
      <p:ext uri="{BB962C8B-B14F-4D97-AF65-F5344CB8AC3E}">
        <p14:creationId xmlns:p14="http://schemas.microsoft.com/office/powerpoint/2010/main" val="12738751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4/3/2014 7:22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11</a:t>
            </a:fld>
            <a:endParaRPr lang="en-US" dirty="0"/>
          </a:p>
        </p:txBody>
      </p:sp>
    </p:spTree>
    <p:extLst>
      <p:ext uri="{BB962C8B-B14F-4D97-AF65-F5344CB8AC3E}">
        <p14:creationId xmlns:p14="http://schemas.microsoft.com/office/powerpoint/2010/main" val="11862668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4/3/2014 7:22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12</a:t>
            </a:fld>
            <a:endParaRPr lang="en-US" dirty="0"/>
          </a:p>
        </p:txBody>
      </p:sp>
    </p:spTree>
    <p:extLst>
      <p:ext uri="{BB962C8B-B14F-4D97-AF65-F5344CB8AC3E}">
        <p14:creationId xmlns:p14="http://schemas.microsoft.com/office/powerpoint/2010/main" val="11788546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4/3/2014 7:22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13</a:t>
            </a:fld>
            <a:endParaRPr lang="en-US" dirty="0"/>
          </a:p>
        </p:txBody>
      </p:sp>
    </p:spTree>
    <p:extLst>
      <p:ext uri="{BB962C8B-B14F-4D97-AF65-F5344CB8AC3E}">
        <p14:creationId xmlns:p14="http://schemas.microsoft.com/office/powerpoint/2010/main" val="33500141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4/3/2014 7:22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14</a:t>
            </a:fld>
            <a:endParaRPr lang="en-US" dirty="0"/>
          </a:p>
        </p:txBody>
      </p:sp>
    </p:spTree>
    <p:extLst>
      <p:ext uri="{BB962C8B-B14F-4D97-AF65-F5344CB8AC3E}">
        <p14:creationId xmlns:p14="http://schemas.microsoft.com/office/powerpoint/2010/main" val="12363122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4/3/2014 7:22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15</a:t>
            </a:fld>
            <a:endParaRPr lang="en-US" dirty="0"/>
          </a:p>
        </p:txBody>
      </p:sp>
    </p:spTree>
    <p:extLst>
      <p:ext uri="{BB962C8B-B14F-4D97-AF65-F5344CB8AC3E}">
        <p14:creationId xmlns:p14="http://schemas.microsoft.com/office/powerpoint/2010/main" val="10992729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4/3/2014 7:22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16</a:t>
            </a:fld>
            <a:endParaRPr lang="en-US" dirty="0"/>
          </a:p>
        </p:txBody>
      </p:sp>
    </p:spTree>
    <p:extLst>
      <p:ext uri="{BB962C8B-B14F-4D97-AF65-F5344CB8AC3E}">
        <p14:creationId xmlns:p14="http://schemas.microsoft.com/office/powerpoint/2010/main" val="15704610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4/3/2014 7:37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17</a:t>
            </a:fld>
            <a:endParaRPr lang="en-US" dirty="0"/>
          </a:p>
        </p:txBody>
      </p:sp>
    </p:spTree>
    <p:extLst>
      <p:ext uri="{BB962C8B-B14F-4D97-AF65-F5344CB8AC3E}">
        <p14:creationId xmlns:p14="http://schemas.microsoft.com/office/powerpoint/2010/main" val="8310173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4/3/2014 7:38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18</a:t>
            </a:fld>
            <a:endParaRPr lang="en-US" dirty="0"/>
          </a:p>
        </p:txBody>
      </p:sp>
    </p:spTree>
    <p:extLst>
      <p:ext uri="{BB962C8B-B14F-4D97-AF65-F5344CB8AC3E}">
        <p14:creationId xmlns:p14="http://schemas.microsoft.com/office/powerpoint/2010/main" val="20973588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lang="en-US" sz="12000" b="1" i="1" kern="1200" spc="-770" baseline="0" dirty="0" smtClean="0">
                <a:ln w="11430"/>
                <a:gradFill>
                  <a:gsLst>
                    <a:gs pos="0">
                      <a:schemeClr val="accent2"/>
                    </a:gs>
                    <a:gs pos="37000">
                      <a:schemeClr val="tx1"/>
                    </a:gs>
                    <a:gs pos="71000">
                      <a:schemeClr val="accent2"/>
                    </a:gs>
                  </a:gsLst>
                  <a:lin ang="5400000"/>
                </a:gradFill>
                <a:effectLst>
                  <a:outerShdw blurRad="50800" dist="39000" dir="5460000" algn="tl">
                    <a:srgbClr val="000000">
                      <a:alpha val="38000"/>
                    </a:srgbClr>
                  </a:outerShdw>
                </a:effectLst>
                <a:latin typeface="+mn-lt"/>
                <a:ea typeface="+mn-ea"/>
                <a:cs typeface="+mn-cs"/>
              </a:defRPr>
            </a:lvl1pPr>
          </a:lstStyle>
          <a:p>
            <a:pPr lvl="0"/>
            <a:r>
              <a:rPr lang="en-US" dirty="0" smtClean="0"/>
              <a:t>click to…</a:t>
            </a:r>
          </a:p>
        </p:txBody>
      </p:sp>
      <p:pic>
        <p:nvPicPr>
          <p:cNvPr id="5" name="Picture 4" descr="footer_graphic.png"/>
          <p:cNvPicPr>
            <a:picLocks noChangeAspect="1"/>
          </p:cNvPicPr>
          <p:nvPr userDrawn="1"/>
        </p:nvPicPr>
        <p:blipFill>
          <a:blip r:embed="rId2"/>
          <a:stretch>
            <a:fillRect/>
          </a:stretch>
        </p:blipFill>
        <p:spPr>
          <a:xfrm>
            <a:off x="0" y="5437414"/>
            <a:ext cx="9144000" cy="1420586"/>
          </a:xfrm>
          <a:prstGeom prst="rect">
            <a:avLst/>
          </a:prstGeom>
        </p:spPr>
      </p:pic>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lang="en-US" sz="12000" b="1" i="1" kern="1200" spc="-770" baseline="0" dirty="0" smtClean="0">
                <a:ln w="11430"/>
                <a:gradFill>
                  <a:gsLst>
                    <a:gs pos="0">
                      <a:schemeClr val="accent2"/>
                    </a:gs>
                    <a:gs pos="37000">
                      <a:schemeClr val="tx1"/>
                    </a:gs>
                    <a:gs pos="71000">
                      <a:schemeClr val="accent2"/>
                    </a:gs>
                  </a:gsLst>
                  <a:lin ang="5400000"/>
                </a:gradFill>
                <a:effectLst>
                  <a:outerShdw blurRad="50800" dist="39000" dir="5460000" algn="tl">
                    <a:srgbClr val="000000">
                      <a:alpha val="38000"/>
                    </a:srgbClr>
                  </a:outerShdw>
                </a:effectLst>
                <a:latin typeface="+mn-lt"/>
                <a:ea typeface="+mn-ea"/>
                <a:cs typeface="+mn-cs"/>
              </a:defRPr>
            </a:lvl1pPr>
          </a:lstStyle>
          <a:p>
            <a:pPr lvl="0"/>
            <a:r>
              <a:rPr lang="en-US" dirty="0" smtClean="0"/>
              <a:t>click to…</a:t>
            </a:r>
          </a:p>
        </p:txBody>
      </p:sp>
      <p:pic>
        <p:nvPicPr>
          <p:cNvPr id="5" name="Picture 4" descr="footer_graphic.png"/>
          <p:cNvPicPr>
            <a:picLocks noChangeAspect="1"/>
          </p:cNvPicPr>
          <p:nvPr userDrawn="1"/>
        </p:nvPicPr>
        <p:blipFill>
          <a:blip r:embed="rId2"/>
          <a:stretch>
            <a:fillRect/>
          </a:stretch>
        </p:blipFill>
        <p:spPr>
          <a:xfrm>
            <a:off x="0" y="5437414"/>
            <a:ext cx="9144000" cy="1420586"/>
          </a:xfrm>
          <a:prstGeom prst="rect">
            <a:avLst/>
          </a:prstGeom>
        </p:spPr>
      </p:pic>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p:cNvSpPr/>
          <p:nvPr/>
        </p:nvSpPr>
        <p:spPr bwMode="auto">
          <a:xfrm>
            <a:off x="395536" y="692696"/>
            <a:ext cx="1224136" cy="7200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CA"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2" name="Title 1"/>
          <p:cNvSpPr>
            <a:spLocks noGrp="1"/>
          </p:cNvSpPr>
          <p:nvPr>
            <p:ph type="ctrTitle"/>
          </p:nvPr>
        </p:nvSpPr>
        <p:spPr>
          <a:xfrm>
            <a:off x="539552" y="1905000"/>
            <a:ext cx="7872611" cy="1523495"/>
          </a:xfrm>
        </p:spPr>
        <p:txBody>
          <a:bodyPr/>
          <a:lstStyle/>
          <a:p>
            <a:r>
              <a:rPr lang="en-US" dirty="0" smtClean="0"/>
              <a:t>D-train 5</a:t>
            </a:r>
            <a:r>
              <a:rPr lang="en-US" baseline="30000" dirty="0" smtClean="0"/>
              <a:t>th</a:t>
            </a:r>
            <a:r>
              <a:rPr lang="en-US" dirty="0" smtClean="0"/>
              <a:t> Wheel Compound Hitch and Stinger Semi-trailers</a:t>
            </a:r>
            <a:endParaRPr lang="en-US" dirty="0"/>
          </a:p>
        </p:txBody>
      </p:sp>
      <p:sp>
        <p:nvSpPr>
          <p:cNvPr id="3" name="Subtitle 2"/>
          <p:cNvSpPr>
            <a:spLocks noGrp="1"/>
          </p:cNvSpPr>
          <p:nvPr>
            <p:ph type="subTitle" idx="1"/>
          </p:nvPr>
        </p:nvSpPr>
        <p:spPr>
          <a:xfrm>
            <a:off x="715240" y="4653136"/>
            <a:ext cx="7681913" cy="1460276"/>
          </a:xfrm>
        </p:spPr>
        <p:txBody>
          <a:bodyPr>
            <a:normAutofit/>
          </a:bodyPr>
          <a:lstStyle/>
          <a:p>
            <a:r>
              <a:rPr lang="en-US" i="1" dirty="0" smtClean="0"/>
              <a:t>N. Royce Curry</a:t>
            </a:r>
          </a:p>
          <a:p>
            <a:r>
              <a:rPr lang="en-US" dirty="0" smtClean="0"/>
              <a:t>President</a:t>
            </a:r>
          </a:p>
          <a:p>
            <a:r>
              <a:rPr lang="en-US" dirty="0" smtClean="0"/>
              <a:t>National Zephyr Research</a:t>
            </a:r>
          </a:p>
          <a:p>
            <a:endParaRPr lang="en-US" dirty="0"/>
          </a:p>
          <a:p>
            <a:endParaRPr lang="en-US" dirty="0"/>
          </a:p>
        </p:txBody>
      </p:sp>
      <p:sp>
        <p:nvSpPr>
          <p:cNvPr id="8" name="TextBox 7"/>
          <p:cNvSpPr txBox="1"/>
          <p:nvPr/>
        </p:nvSpPr>
        <p:spPr>
          <a:xfrm>
            <a:off x="539552" y="692696"/>
            <a:ext cx="1368152" cy="646331"/>
          </a:xfrm>
          <a:prstGeom prst="rect">
            <a:avLst/>
          </a:prstGeom>
          <a:noFill/>
        </p:spPr>
        <p:txBody>
          <a:bodyPr wrap="square" rtlCol="0">
            <a:spAutoFit/>
          </a:bodyPr>
          <a:lstStyle/>
          <a:p>
            <a:r>
              <a:rPr lang="en-CA" sz="3600" dirty="0" smtClean="0"/>
              <a:t>NZR</a:t>
            </a:r>
            <a:endParaRPr lang="en-CA" sz="3600"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4797"/>
          </a:xfrm>
        </p:spPr>
        <p:txBody>
          <a:bodyPr/>
          <a:lstStyle/>
          <a:p>
            <a:r>
              <a:rPr lang="en-US" dirty="0" smtClean="0"/>
              <a:t> D-train 5</a:t>
            </a:r>
            <a:r>
              <a:rPr lang="en-US" baseline="30000" dirty="0" smtClean="0"/>
              <a:t>th</a:t>
            </a:r>
            <a:r>
              <a:rPr lang="en-US" dirty="0" smtClean="0"/>
              <a:t> Wheel Compound Hitch</a:t>
            </a:r>
            <a:endParaRPr lang="en-US" dirty="0"/>
          </a:p>
        </p:txBody>
      </p:sp>
      <p:sp>
        <p:nvSpPr>
          <p:cNvPr id="3" name="Text Placeholder 2"/>
          <p:cNvSpPr>
            <a:spLocks noGrp="1"/>
          </p:cNvSpPr>
          <p:nvPr>
            <p:ph type="body" sz="quarter" idx="10"/>
          </p:nvPr>
        </p:nvSpPr>
        <p:spPr>
          <a:xfrm>
            <a:off x="381000" y="1411552"/>
            <a:ext cx="8382000" cy="2550848"/>
          </a:xfrm>
        </p:spPr>
        <p:txBody>
          <a:bodyPr>
            <a:normAutofit lnSpcReduction="10000"/>
          </a:bodyPr>
          <a:lstStyle/>
          <a:p>
            <a:r>
              <a:rPr lang="en-US" dirty="0" smtClean="0"/>
              <a:t>Eliminates articulation (yaw) at the tractor</a:t>
            </a:r>
          </a:p>
          <a:p>
            <a:r>
              <a:rPr lang="en-US" dirty="0" smtClean="0"/>
              <a:t>Stinger Semi-trailers increasing capacity</a:t>
            </a:r>
          </a:p>
          <a:p>
            <a:r>
              <a:rPr lang="en-US" dirty="0" smtClean="0"/>
              <a:t>Vocational trucks with demountable bodies</a:t>
            </a:r>
          </a:p>
          <a:p>
            <a:r>
              <a:rPr lang="en-US" dirty="0" smtClean="0"/>
              <a:t>Universal tractor becomes Work Truck</a:t>
            </a:r>
          </a:p>
          <a:p>
            <a:r>
              <a:rPr lang="en-US" dirty="0" smtClean="0"/>
              <a:t>Utility vehicles, with 3:1 ratio truck bodies </a:t>
            </a:r>
          </a:p>
        </p:txBody>
      </p:sp>
      <p:sp>
        <p:nvSpPr>
          <p:cNvPr id="4" name="Rounded Rectangle 3"/>
          <p:cNvSpPr/>
          <p:nvPr/>
        </p:nvSpPr>
        <p:spPr bwMode="auto">
          <a:xfrm>
            <a:off x="6216952" y="4381500"/>
            <a:ext cx="2201333" cy="882953"/>
          </a:xfrm>
          <a:prstGeom prst="roundRect">
            <a:avLst>
              <a:gd name="adj" fmla="val 9033"/>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300" dirty="0" smtClean="0">
                <a:solidFill>
                  <a:srgbClr val="FFFFFF"/>
                </a:solidFill>
                <a:effectLst>
                  <a:outerShdw blurRad="38100" dist="38100" dir="2700000" algn="tl">
                    <a:srgbClr val="000000">
                      <a:alpha val="43137"/>
                    </a:srgbClr>
                  </a:outerShdw>
                </a:effectLst>
              </a:rPr>
              <a:t>Vocational</a:t>
            </a:r>
          </a:p>
        </p:txBody>
      </p:sp>
      <p:sp>
        <p:nvSpPr>
          <p:cNvPr id="5" name="Rounded Rectangle 4"/>
          <p:cNvSpPr/>
          <p:nvPr/>
        </p:nvSpPr>
        <p:spPr bwMode="auto">
          <a:xfrm>
            <a:off x="3556000" y="4381500"/>
            <a:ext cx="2201333" cy="882953"/>
          </a:xfrm>
          <a:prstGeom prst="roundRect">
            <a:avLst>
              <a:gd name="adj" fmla="val 9033"/>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300" dirty="0" smtClean="0">
                <a:solidFill>
                  <a:srgbClr val="FFFFFF"/>
                </a:solidFill>
                <a:effectLst>
                  <a:outerShdw blurRad="38100" dist="38100" dir="2700000" algn="tl">
                    <a:srgbClr val="000000">
                      <a:alpha val="43137"/>
                    </a:srgbClr>
                  </a:outerShdw>
                </a:effectLst>
              </a:rPr>
              <a:t>Semi-trailer</a:t>
            </a:r>
          </a:p>
        </p:txBody>
      </p:sp>
      <p:sp>
        <p:nvSpPr>
          <p:cNvPr id="6" name="Rounded Rectangle 5"/>
          <p:cNvSpPr/>
          <p:nvPr/>
        </p:nvSpPr>
        <p:spPr bwMode="auto">
          <a:xfrm>
            <a:off x="825500" y="4381500"/>
            <a:ext cx="2201333" cy="882953"/>
          </a:xfrm>
          <a:prstGeom prst="roundRect">
            <a:avLst>
              <a:gd name="adj" fmla="val 9033"/>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r>
              <a:rPr lang="en-US" sz="2300" dirty="0" smtClean="0">
                <a:solidFill>
                  <a:srgbClr val="FFFFFF"/>
                </a:solidFill>
                <a:effectLst>
                  <a:outerShdw blurRad="38100" dist="38100" dir="2700000" algn="tl">
                    <a:srgbClr val="000000">
                      <a:alpha val="43137"/>
                    </a:srgbClr>
                  </a:outerShdw>
                </a:effectLst>
              </a:rPr>
              <a:t>Tractor</a:t>
            </a:r>
          </a:p>
        </p:txBody>
      </p:sp>
      <p:sp>
        <p:nvSpPr>
          <p:cNvPr id="7" name="Rounded Rectangle 6"/>
          <p:cNvSpPr/>
          <p:nvPr/>
        </p:nvSpPr>
        <p:spPr bwMode="auto">
          <a:xfrm>
            <a:off x="6216952" y="5539619"/>
            <a:ext cx="2201333" cy="882953"/>
          </a:xfrm>
          <a:prstGeom prst="roundRect">
            <a:avLst>
              <a:gd name="adj" fmla="val 9033"/>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300" dirty="0" smtClean="0">
                <a:solidFill>
                  <a:srgbClr val="FFFFFF"/>
                </a:solidFill>
                <a:effectLst>
                  <a:outerShdw blurRad="38100" dist="38100" dir="2700000" algn="tl">
                    <a:srgbClr val="000000">
                      <a:alpha val="43137"/>
                    </a:srgbClr>
                  </a:outerShdw>
                </a:effectLst>
              </a:rPr>
              <a:t>Military</a:t>
            </a:r>
          </a:p>
        </p:txBody>
      </p:sp>
      <p:sp>
        <p:nvSpPr>
          <p:cNvPr id="8" name="Rounded Rectangle 7"/>
          <p:cNvSpPr/>
          <p:nvPr/>
        </p:nvSpPr>
        <p:spPr bwMode="auto">
          <a:xfrm>
            <a:off x="3556000" y="5539619"/>
            <a:ext cx="2201333" cy="882953"/>
          </a:xfrm>
          <a:prstGeom prst="roundRect">
            <a:avLst>
              <a:gd name="adj" fmla="val 9033"/>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300" dirty="0" smtClean="0">
                <a:solidFill>
                  <a:srgbClr val="FFFFFF"/>
                </a:solidFill>
                <a:effectLst>
                  <a:outerShdw blurRad="38100" dist="38100" dir="2700000" algn="tl">
                    <a:srgbClr val="000000">
                      <a:alpha val="43137"/>
                    </a:srgbClr>
                  </a:outerShdw>
                </a:effectLst>
              </a:rPr>
              <a:t>Resources</a:t>
            </a:r>
          </a:p>
        </p:txBody>
      </p:sp>
      <p:sp>
        <p:nvSpPr>
          <p:cNvPr id="9" name="Rounded Rectangle 8"/>
          <p:cNvSpPr/>
          <p:nvPr/>
        </p:nvSpPr>
        <p:spPr bwMode="auto">
          <a:xfrm>
            <a:off x="825500" y="5539619"/>
            <a:ext cx="2201333" cy="882953"/>
          </a:xfrm>
          <a:prstGeom prst="roundRect">
            <a:avLst>
              <a:gd name="adj" fmla="val 9033"/>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r>
              <a:rPr lang="en-US" sz="2300" dirty="0" smtClean="0">
                <a:solidFill>
                  <a:srgbClr val="FFFFFF"/>
                </a:solidFill>
                <a:effectLst>
                  <a:outerShdw blurRad="38100" dist="38100" dir="2700000" algn="tl">
                    <a:srgbClr val="000000">
                      <a:alpha val="43137"/>
                    </a:srgbClr>
                  </a:outerShdw>
                </a:effectLst>
              </a:rPr>
              <a:t>Utility</a:t>
            </a: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163395"/>
          </a:xfrm>
        </p:spPr>
        <p:txBody>
          <a:bodyPr>
            <a:normAutofit fontScale="90000"/>
          </a:bodyPr>
          <a:lstStyle/>
          <a:p>
            <a:r>
              <a:rPr lang="en-US" dirty="0" smtClean="0"/>
              <a:t>D-train 5</a:t>
            </a:r>
            <a:r>
              <a:rPr lang="en-US" baseline="30000" dirty="0" smtClean="0"/>
              <a:t>th</a:t>
            </a:r>
            <a:r>
              <a:rPr lang="en-US" dirty="0" smtClean="0"/>
              <a:t> Wheel Compound Hitch</a:t>
            </a:r>
            <a:br>
              <a:rPr lang="en-US" dirty="0" smtClean="0"/>
            </a:br>
            <a:r>
              <a:rPr lang="en-US" dirty="0" smtClean="0"/>
              <a:t>and Universal </a:t>
            </a:r>
            <a:r>
              <a:rPr lang="en-US" dirty="0" smtClean="0"/>
              <a:t>Tractor </a:t>
            </a:r>
            <a:endParaRPr lang="en-US" dirty="0">
              <a:solidFill>
                <a:schemeClr val="tx2"/>
              </a:solidFill>
            </a:endParaRPr>
          </a:p>
        </p:txBody>
      </p:sp>
      <p:sp>
        <p:nvSpPr>
          <p:cNvPr id="3" name="Text Placeholder 2"/>
          <p:cNvSpPr>
            <a:spLocks noGrp="1"/>
          </p:cNvSpPr>
          <p:nvPr>
            <p:ph type="body" sz="quarter" idx="10"/>
          </p:nvPr>
        </p:nvSpPr>
        <p:spPr>
          <a:xfrm>
            <a:off x="381000" y="1905000"/>
            <a:ext cx="8382000" cy="3502497"/>
          </a:xfrm>
        </p:spPr>
        <p:txBody>
          <a:bodyPr>
            <a:normAutofit/>
          </a:bodyPr>
          <a:lstStyle/>
          <a:p>
            <a:pPr lvl="1"/>
            <a:endParaRPr lang="en-US" dirty="0" smtClean="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905000"/>
            <a:ext cx="8381999" cy="3502497"/>
          </a:xfrm>
          <a:prstGeom prst="rect">
            <a:avLst/>
          </a:prstGeom>
        </p:spPr>
      </p:pic>
    </p:spTree>
    <p:extLst>
      <p:ext uri="{BB962C8B-B14F-4D97-AF65-F5344CB8AC3E}">
        <p14:creationId xmlns:p14="http://schemas.microsoft.com/office/powerpoint/2010/main" val="2404270605"/>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163395"/>
          </a:xfrm>
        </p:spPr>
        <p:txBody>
          <a:bodyPr>
            <a:normAutofit fontScale="90000"/>
          </a:bodyPr>
          <a:lstStyle/>
          <a:p>
            <a:r>
              <a:rPr lang="en-US" dirty="0" smtClean="0"/>
              <a:t>D-train 5</a:t>
            </a:r>
            <a:r>
              <a:rPr lang="en-US" baseline="30000" dirty="0" smtClean="0"/>
              <a:t>th</a:t>
            </a:r>
            <a:r>
              <a:rPr lang="en-US" dirty="0" smtClean="0"/>
              <a:t> Wheel Compound Hitch Universal Tractor c/w 28’ Tandem Dump</a:t>
            </a:r>
            <a:endParaRPr lang="en-US" dirty="0">
              <a:solidFill>
                <a:schemeClr val="tx2"/>
              </a:solidFill>
            </a:endParaRPr>
          </a:p>
        </p:txBody>
      </p:sp>
      <p:sp>
        <p:nvSpPr>
          <p:cNvPr id="3" name="Text Placeholder 2"/>
          <p:cNvSpPr>
            <a:spLocks noGrp="1"/>
          </p:cNvSpPr>
          <p:nvPr>
            <p:ph type="body" sz="quarter" idx="10"/>
          </p:nvPr>
        </p:nvSpPr>
        <p:spPr>
          <a:xfrm>
            <a:off x="381000" y="1905000"/>
            <a:ext cx="8382000" cy="3502497"/>
          </a:xfrm>
        </p:spPr>
        <p:txBody>
          <a:bodyPr>
            <a:normAutofit/>
          </a:bodyPr>
          <a:lstStyle/>
          <a:p>
            <a:pPr lvl="1"/>
            <a:endParaRPr lang="en-US" dirty="0" smtClean="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1" y="1905000"/>
            <a:ext cx="8382000" cy="3502497"/>
          </a:xfrm>
          <a:prstGeom prst="rect">
            <a:avLst/>
          </a:prstGeom>
        </p:spPr>
      </p:pic>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163395"/>
          </a:xfrm>
        </p:spPr>
        <p:txBody>
          <a:bodyPr>
            <a:normAutofit fontScale="90000"/>
          </a:bodyPr>
          <a:lstStyle/>
          <a:p>
            <a:r>
              <a:rPr lang="en-US" dirty="0" smtClean="0"/>
              <a:t>D-train 5</a:t>
            </a:r>
            <a:r>
              <a:rPr lang="en-US" baseline="30000" dirty="0" smtClean="0"/>
              <a:t>th</a:t>
            </a:r>
            <a:r>
              <a:rPr lang="en-US" dirty="0" smtClean="0"/>
              <a:t> Wheel Compound Hitch</a:t>
            </a:r>
            <a:br>
              <a:rPr lang="en-US" dirty="0" smtClean="0"/>
            </a:br>
            <a:r>
              <a:rPr lang="en-US" dirty="0" smtClean="0"/>
              <a:t>Universal Tractor c/w 28’ Tandem Dump </a:t>
            </a:r>
            <a:endParaRPr lang="en-US" dirty="0">
              <a:solidFill>
                <a:schemeClr val="tx2"/>
              </a:solidFill>
            </a:endParaRPr>
          </a:p>
        </p:txBody>
      </p:sp>
      <p:sp>
        <p:nvSpPr>
          <p:cNvPr id="3" name="Text Placeholder 2"/>
          <p:cNvSpPr>
            <a:spLocks noGrp="1"/>
          </p:cNvSpPr>
          <p:nvPr>
            <p:ph type="body" sz="quarter" idx="10"/>
          </p:nvPr>
        </p:nvSpPr>
        <p:spPr>
          <a:xfrm>
            <a:off x="381000" y="1905000"/>
            <a:ext cx="8382000" cy="3502497"/>
          </a:xfrm>
        </p:spPr>
        <p:txBody>
          <a:bodyPr>
            <a:normAutofit/>
          </a:bodyPr>
          <a:lstStyle/>
          <a:p>
            <a:pPr lvl="1"/>
            <a:endParaRPr lang="en-US" dirty="0" smtClean="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928687"/>
            <a:ext cx="8382000" cy="3502497"/>
          </a:xfrm>
          <a:prstGeom prst="rect">
            <a:avLst/>
          </a:prstGeom>
        </p:spPr>
      </p:pic>
    </p:spTree>
    <p:extLst>
      <p:ext uri="{BB962C8B-B14F-4D97-AF65-F5344CB8AC3E}">
        <p14:creationId xmlns:p14="http://schemas.microsoft.com/office/powerpoint/2010/main" val="4199827187"/>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163395"/>
          </a:xfrm>
        </p:spPr>
        <p:txBody>
          <a:bodyPr>
            <a:normAutofit fontScale="90000"/>
          </a:bodyPr>
          <a:lstStyle/>
          <a:p>
            <a:r>
              <a:rPr lang="en-US" dirty="0" smtClean="0"/>
              <a:t>D-train 5</a:t>
            </a:r>
            <a:r>
              <a:rPr lang="en-US" baseline="30000" dirty="0" smtClean="0"/>
              <a:t>th</a:t>
            </a:r>
            <a:r>
              <a:rPr lang="en-US" dirty="0" smtClean="0"/>
              <a:t> Wheel Compound Hitch</a:t>
            </a:r>
            <a:br>
              <a:rPr lang="en-US" dirty="0" smtClean="0"/>
            </a:br>
            <a:r>
              <a:rPr lang="en-US" dirty="0" smtClean="0"/>
              <a:t>Tractor Refuse Packer</a:t>
            </a:r>
            <a:endParaRPr lang="en-US" dirty="0">
              <a:solidFill>
                <a:schemeClr val="tx2"/>
              </a:solidFill>
            </a:endParaRPr>
          </a:p>
        </p:txBody>
      </p:sp>
      <p:sp>
        <p:nvSpPr>
          <p:cNvPr id="3" name="Text Placeholder 2"/>
          <p:cNvSpPr>
            <a:spLocks noGrp="1"/>
          </p:cNvSpPr>
          <p:nvPr>
            <p:ph type="body" sz="quarter" idx="10"/>
          </p:nvPr>
        </p:nvSpPr>
        <p:spPr>
          <a:xfrm>
            <a:off x="381000" y="1905000"/>
            <a:ext cx="8382000" cy="3502497"/>
          </a:xfrm>
        </p:spPr>
        <p:txBody>
          <a:bodyPr>
            <a:normAutofit/>
          </a:bodyPr>
          <a:lstStyle/>
          <a:p>
            <a:pPr lvl="1"/>
            <a:endParaRPr lang="en-US" dirty="0" smtClean="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1880849"/>
            <a:ext cx="8382000" cy="3502497"/>
          </a:xfrm>
          <a:prstGeom prst="rect">
            <a:avLst/>
          </a:prstGeom>
        </p:spPr>
      </p:pic>
    </p:spTree>
    <p:extLst>
      <p:ext uri="{BB962C8B-B14F-4D97-AF65-F5344CB8AC3E}">
        <p14:creationId xmlns:p14="http://schemas.microsoft.com/office/powerpoint/2010/main" val="2016773944"/>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163395"/>
          </a:xfrm>
        </p:spPr>
        <p:txBody>
          <a:bodyPr>
            <a:normAutofit fontScale="90000"/>
          </a:bodyPr>
          <a:lstStyle/>
          <a:p>
            <a:r>
              <a:rPr lang="en-US" dirty="0" smtClean="0"/>
              <a:t>D-train 5</a:t>
            </a:r>
            <a:r>
              <a:rPr lang="en-US" baseline="30000" dirty="0" smtClean="0"/>
              <a:t>th</a:t>
            </a:r>
            <a:r>
              <a:rPr lang="en-US" dirty="0" smtClean="0"/>
              <a:t> Wheel Compound Hitch</a:t>
            </a:r>
            <a:br>
              <a:rPr lang="en-US" dirty="0" smtClean="0"/>
            </a:br>
            <a:r>
              <a:rPr lang="en-US" dirty="0" smtClean="0"/>
              <a:t>Tractor &amp; Dismounted Packer</a:t>
            </a:r>
            <a:endParaRPr lang="en-US" dirty="0">
              <a:solidFill>
                <a:schemeClr val="tx2"/>
              </a:solidFill>
            </a:endParaRPr>
          </a:p>
        </p:txBody>
      </p:sp>
      <p:sp>
        <p:nvSpPr>
          <p:cNvPr id="3" name="Text Placeholder 2"/>
          <p:cNvSpPr>
            <a:spLocks noGrp="1"/>
          </p:cNvSpPr>
          <p:nvPr>
            <p:ph type="body" sz="quarter" idx="10"/>
          </p:nvPr>
        </p:nvSpPr>
        <p:spPr>
          <a:xfrm>
            <a:off x="381000" y="1905000"/>
            <a:ext cx="8382000" cy="3502497"/>
          </a:xfrm>
        </p:spPr>
        <p:txBody>
          <a:bodyPr>
            <a:normAutofit/>
          </a:bodyPr>
          <a:lstStyle/>
          <a:p>
            <a:pPr lvl="1"/>
            <a:endParaRPr lang="en-US" dirty="0" smtClean="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1904999"/>
            <a:ext cx="8382000" cy="3502497"/>
          </a:xfrm>
          <a:prstGeom prst="rect">
            <a:avLst/>
          </a:prstGeom>
        </p:spPr>
      </p:pic>
    </p:spTree>
    <p:extLst>
      <p:ext uri="{BB962C8B-B14F-4D97-AF65-F5344CB8AC3E}">
        <p14:creationId xmlns:p14="http://schemas.microsoft.com/office/powerpoint/2010/main" val="3277802869"/>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163395"/>
          </a:xfrm>
        </p:spPr>
        <p:txBody>
          <a:bodyPr>
            <a:normAutofit fontScale="90000"/>
          </a:bodyPr>
          <a:lstStyle/>
          <a:p>
            <a:r>
              <a:rPr lang="en-US" dirty="0" smtClean="0"/>
              <a:t>D-train 5</a:t>
            </a:r>
            <a:r>
              <a:rPr lang="en-US" baseline="30000" dirty="0" smtClean="0"/>
              <a:t>th</a:t>
            </a:r>
            <a:r>
              <a:rPr lang="en-US" dirty="0" smtClean="0"/>
              <a:t> Wheel Compound Hitch</a:t>
            </a:r>
            <a:br>
              <a:rPr lang="en-US" dirty="0" smtClean="0"/>
            </a:br>
            <a:r>
              <a:rPr lang="en-US" dirty="0" smtClean="0"/>
              <a:t>Tractor &amp; Salt Spreader</a:t>
            </a:r>
            <a:endParaRPr lang="en-US" dirty="0">
              <a:solidFill>
                <a:schemeClr val="tx2"/>
              </a:solidFill>
            </a:endParaRPr>
          </a:p>
        </p:txBody>
      </p:sp>
      <p:sp>
        <p:nvSpPr>
          <p:cNvPr id="3" name="Text Placeholder 2"/>
          <p:cNvSpPr>
            <a:spLocks noGrp="1"/>
          </p:cNvSpPr>
          <p:nvPr>
            <p:ph type="body" sz="quarter" idx="10"/>
          </p:nvPr>
        </p:nvSpPr>
        <p:spPr>
          <a:xfrm>
            <a:off x="381000" y="1905000"/>
            <a:ext cx="8382000" cy="3502497"/>
          </a:xfrm>
        </p:spPr>
        <p:txBody>
          <a:bodyPr>
            <a:normAutofit/>
          </a:bodyPr>
          <a:lstStyle/>
          <a:p>
            <a:pPr lvl="1"/>
            <a:endParaRPr lang="en-US" dirty="0" smtClean="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1904999"/>
            <a:ext cx="8382000" cy="3502497"/>
          </a:xfrm>
          <a:prstGeom prst="rect">
            <a:avLst/>
          </a:prstGeom>
        </p:spPr>
      </p:pic>
    </p:spTree>
    <p:extLst>
      <p:ext uri="{BB962C8B-B14F-4D97-AF65-F5344CB8AC3E}">
        <p14:creationId xmlns:p14="http://schemas.microsoft.com/office/powerpoint/2010/main" val="3296646880"/>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163395"/>
          </a:xfrm>
        </p:spPr>
        <p:txBody>
          <a:bodyPr>
            <a:normAutofit fontScale="90000"/>
          </a:bodyPr>
          <a:lstStyle/>
          <a:p>
            <a:r>
              <a:rPr lang="en-US" dirty="0" smtClean="0"/>
              <a:t>D-train 5</a:t>
            </a:r>
            <a:r>
              <a:rPr lang="en-US" baseline="30000" dirty="0" smtClean="0"/>
              <a:t>th</a:t>
            </a:r>
            <a:r>
              <a:rPr lang="en-US" dirty="0" smtClean="0"/>
              <a:t> Wheel Compound Hitch</a:t>
            </a:r>
            <a:br>
              <a:rPr lang="en-US" dirty="0" smtClean="0"/>
            </a:br>
            <a:r>
              <a:rPr lang="en-US" dirty="0" smtClean="0"/>
              <a:t>Tractor c/w Dismounted Spreader</a:t>
            </a:r>
            <a:endParaRPr lang="en-US" dirty="0">
              <a:solidFill>
                <a:schemeClr val="tx2"/>
              </a:solidFill>
            </a:endParaRPr>
          </a:p>
        </p:txBody>
      </p:sp>
      <p:sp>
        <p:nvSpPr>
          <p:cNvPr id="3" name="Text Placeholder 2"/>
          <p:cNvSpPr>
            <a:spLocks noGrp="1"/>
          </p:cNvSpPr>
          <p:nvPr>
            <p:ph type="body" sz="quarter" idx="10"/>
          </p:nvPr>
        </p:nvSpPr>
        <p:spPr>
          <a:xfrm>
            <a:off x="381000" y="1905000"/>
            <a:ext cx="8382000" cy="3502497"/>
          </a:xfrm>
        </p:spPr>
        <p:txBody>
          <a:bodyPr>
            <a:normAutofit/>
          </a:bodyPr>
          <a:lstStyle/>
          <a:p>
            <a:pPr lvl="1"/>
            <a:endParaRPr lang="en-US" dirty="0" smtClean="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1902696"/>
            <a:ext cx="8382000" cy="3504801"/>
          </a:xfrm>
          <a:prstGeom prst="rect">
            <a:avLst/>
          </a:prstGeom>
        </p:spPr>
      </p:pic>
    </p:spTree>
    <p:extLst>
      <p:ext uri="{BB962C8B-B14F-4D97-AF65-F5344CB8AC3E}">
        <p14:creationId xmlns:p14="http://schemas.microsoft.com/office/powerpoint/2010/main" val="3952675137"/>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163395"/>
          </a:xfrm>
        </p:spPr>
        <p:txBody>
          <a:bodyPr>
            <a:normAutofit fontScale="90000"/>
          </a:bodyPr>
          <a:lstStyle/>
          <a:p>
            <a:r>
              <a:rPr lang="en-US" dirty="0" smtClean="0"/>
              <a:t>D-train 5</a:t>
            </a:r>
            <a:r>
              <a:rPr lang="en-US" baseline="30000" dirty="0" smtClean="0"/>
              <a:t>th</a:t>
            </a:r>
            <a:r>
              <a:rPr lang="en-US" dirty="0" smtClean="0"/>
              <a:t> Wheel Compound Hitch</a:t>
            </a:r>
            <a:br>
              <a:rPr lang="en-US" dirty="0" smtClean="0"/>
            </a:br>
            <a:r>
              <a:rPr lang="en-US" dirty="0" smtClean="0"/>
              <a:t>Tractor c/w Coal Dump Body</a:t>
            </a:r>
            <a:endParaRPr lang="en-US" dirty="0">
              <a:solidFill>
                <a:schemeClr val="tx2"/>
              </a:solidFill>
            </a:endParaRPr>
          </a:p>
        </p:txBody>
      </p:sp>
      <p:sp>
        <p:nvSpPr>
          <p:cNvPr id="3" name="Text Placeholder 2"/>
          <p:cNvSpPr>
            <a:spLocks noGrp="1"/>
          </p:cNvSpPr>
          <p:nvPr>
            <p:ph type="body" sz="quarter" idx="10"/>
          </p:nvPr>
        </p:nvSpPr>
        <p:spPr>
          <a:xfrm>
            <a:off x="381000" y="1905000"/>
            <a:ext cx="8382000" cy="3502497"/>
          </a:xfrm>
        </p:spPr>
        <p:txBody>
          <a:bodyPr>
            <a:normAutofit/>
          </a:bodyPr>
          <a:lstStyle/>
          <a:p>
            <a:pPr lvl="1"/>
            <a:endParaRPr lang="en-US" dirty="0" smtClean="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494" y="1904999"/>
            <a:ext cx="8349506" cy="3502497"/>
          </a:xfrm>
          <a:prstGeom prst="rect">
            <a:avLst/>
          </a:prstGeom>
        </p:spPr>
      </p:pic>
    </p:spTree>
    <p:extLst>
      <p:ext uri="{BB962C8B-B14F-4D97-AF65-F5344CB8AC3E}">
        <p14:creationId xmlns:p14="http://schemas.microsoft.com/office/powerpoint/2010/main" val="566047487"/>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163395"/>
          </a:xfrm>
        </p:spPr>
        <p:txBody>
          <a:bodyPr>
            <a:normAutofit fontScale="90000"/>
          </a:bodyPr>
          <a:lstStyle/>
          <a:p>
            <a:r>
              <a:rPr lang="en-US" dirty="0" smtClean="0"/>
              <a:t>D-train 5</a:t>
            </a:r>
            <a:r>
              <a:rPr lang="en-US" baseline="30000" dirty="0" smtClean="0"/>
              <a:t>th</a:t>
            </a:r>
            <a:r>
              <a:rPr lang="en-US" dirty="0" smtClean="0"/>
              <a:t> Wheel Compound Hitch</a:t>
            </a:r>
            <a:br>
              <a:rPr lang="en-US" dirty="0" smtClean="0"/>
            </a:br>
            <a:r>
              <a:rPr lang="en-US" dirty="0" smtClean="0"/>
              <a:t>Tractor c/w Dismounted Coal Body</a:t>
            </a:r>
            <a:endParaRPr lang="en-US" dirty="0">
              <a:solidFill>
                <a:schemeClr val="tx2"/>
              </a:solidFill>
            </a:endParaRPr>
          </a:p>
        </p:txBody>
      </p:sp>
      <p:sp>
        <p:nvSpPr>
          <p:cNvPr id="3" name="Text Placeholder 2"/>
          <p:cNvSpPr>
            <a:spLocks noGrp="1"/>
          </p:cNvSpPr>
          <p:nvPr>
            <p:ph type="body" sz="quarter" idx="10"/>
          </p:nvPr>
        </p:nvSpPr>
        <p:spPr>
          <a:xfrm>
            <a:off x="381000" y="1905000"/>
            <a:ext cx="8382000" cy="3502497"/>
          </a:xfrm>
        </p:spPr>
        <p:txBody>
          <a:bodyPr>
            <a:normAutofit/>
          </a:bodyPr>
          <a:lstStyle/>
          <a:p>
            <a:pPr lvl="1"/>
            <a:endParaRPr lang="en-US" dirty="0" smtClean="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1909841"/>
            <a:ext cx="8382000" cy="3656247"/>
          </a:xfrm>
          <a:prstGeom prst="rect">
            <a:avLst/>
          </a:prstGeom>
        </p:spPr>
      </p:pic>
    </p:spTree>
    <p:extLst>
      <p:ext uri="{BB962C8B-B14F-4D97-AF65-F5344CB8AC3E}">
        <p14:creationId xmlns:p14="http://schemas.microsoft.com/office/powerpoint/2010/main" val="624582001"/>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163395"/>
          </a:xfrm>
        </p:spPr>
        <p:txBody>
          <a:bodyPr>
            <a:normAutofit fontScale="90000"/>
          </a:bodyPr>
          <a:lstStyle/>
          <a:p>
            <a:r>
              <a:rPr lang="en-US" dirty="0" smtClean="0"/>
              <a:t>Utility Vehicles for Universal application</a:t>
            </a:r>
            <a:br>
              <a:rPr lang="en-US" dirty="0" smtClean="0"/>
            </a:br>
            <a:r>
              <a:rPr lang="en-US" dirty="0" smtClean="0"/>
              <a:t>using D-train 5</a:t>
            </a:r>
            <a:r>
              <a:rPr lang="en-US" baseline="30000" dirty="0" smtClean="0"/>
              <a:t>th</a:t>
            </a:r>
            <a:r>
              <a:rPr lang="en-US" dirty="0" smtClean="0"/>
              <a:t> Wheel Compound Hitch</a:t>
            </a:r>
            <a:br>
              <a:rPr lang="en-US" dirty="0" smtClean="0"/>
            </a:br>
            <a:endParaRPr lang="en-US" dirty="0">
              <a:solidFill>
                <a:schemeClr val="tx2"/>
              </a:solidFill>
            </a:endParaRPr>
          </a:p>
        </p:txBody>
      </p:sp>
      <p:sp>
        <p:nvSpPr>
          <p:cNvPr id="3" name="Text Placeholder 2"/>
          <p:cNvSpPr>
            <a:spLocks noGrp="1"/>
          </p:cNvSpPr>
          <p:nvPr>
            <p:ph type="body" sz="quarter" idx="10"/>
          </p:nvPr>
        </p:nvSpPr>
        <p:spPr>
          <a:xfrm>
            <a:off x="381000" y="1905000"/>
            <a:ext cx="8382000" cy="3502497"/>
          </a:xfrm>
        </p:spPr>
        <p:txBody>
          <a:bodyPr>
            <a:normAutofit/>
          </a:bodyPr>
          <a:lstStyle/>
          <a:p>
            <a:pPr lvl="1"/>
            <a:endParaRPr lang="en-US" dirty="0" smtClean="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59" y="1905000"/>
            <a:ext cx="8367441" cy="3502497"/>
          </a:xfrm>
          <a:prstGeom prst="rect">
            <a:avLst/>
          </a:prstGeom>
        </p:spPr>
      </p:pic>
    </p:spTree>
    <p:extLst>
      <p:ext uri="{BB962C8B-B14F-4D97-AF65-F5344CB8AC3E}">
        <p14:creationId xmlns:p14="http://schemas.microsoft.com/office/powerpoint/2010/main" val="2775710896"/>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163395"/>
          </a:xfrm>
        </p:spPr>
        <p:txBody>
          <a:bodyPr>
            <a:normAutofit fontScale="90000"/>
          </a:bodyPr>
          <a:lstStyle/>
          <a:p>
            <a:r>
              <a:rPr lang="en-US" dirty="0"/>
              <a:t>Tractor D-train 5</a:t>
            </a:r>
            <a:r>
              <a:rPr lang="en-US" baseline="30000" dirty="0"/>
              <a:t>th</a:t>
            </a:r>
            <a:r>
              <a:rPr lang="en-US" dirty="0"/>
              <a:t> Wheel Hitch System</a:t>
            </a:r>
            <a:br>
              <a:rPr lang="en-US" dirty="0"/>
            </a:br>
            <a:r>
              <a:rPr lang="en-US" dirty="0"/>
              <a:t>&amp; Stinger 73’ Semi-trailer </a:t>
            </a:r>
            <a:r>
              <a:rPr lang="en-US" dirty="0" smtClean="0"/>
              <a:t>(COE 82’OAL)  </a:t>
            </a:r>
            <a:br>
              <a:rPr lang="en-US" dirty="0" smtClean="0"/>
            </a:br>
            <a:endParaRPr lang="en-US" dirty="0">
              <a:solidFill>
                <a:schemeClr val="tx2"/>
              </a:solidFill>
            </a:endParaRPr>
          </a:p>
        </p:txBody>
      </p:sp>
      <p:sp>
        <p:nvSpPr>
          <p:cNvPr id="3" name="Text Placeholder 2"/>
          <p:cNvSpPr>
            <a:spLocks noGrp="1"/>
          </p:cNvSpPr>
          <p:nvPr>
            <p:ph type="body" sz="quarter" idx="10"/>
          </p:nvPr>
        </p:nvSpPr>
        <p:spPr>
          <a:xfrm>
            <a:off x="381000" y="1905000"/>
            <a:ext cx="8382000" cy="3502497"/>
          </a:xfrm>
        </p:spPr>
        <p:txBody>
          <a:bodyPr>
            <a:normAutofit/>
          </a:bodyPr>
          <a:lstStyle/>
          <a:p>
            <a:pPr lvl="1"/>
            <a:endParaRPr lang="en-US" dirty="0" smtClean="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1905000"/>
            <a:ext cx="8382000" cy="3502497"/>
          </a:xfrm>
          <a:prstGeom prst="rect">
            <a:avLst/>
          </a:prstGeom>
        </p:spPr>
      </p:pic>
    </p:spTree>
    <p:extLst>
      <p:ext uri="{BB962C8B-B14F-4D97-AF65-F5344CB8AC3E}">
        <p14:creationId xmlns:p14="http://schemas.microsoft.com/office/powerpoint/2010/main" val="3565906146"/>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163395"/>
          </a:xfrm>
        </p:spPr>
        <p:txBody>
          <a:bodyPr>
            <a:normAutofit fontScale="90000"/>
          </a:bodyPr>
          <a:lstStyle/>
          <a:p>
            <a:r>
              <a:rPr lang="en-US" dirty="0" smtClean="0"/>
              <a:t>D-train 5</a:t>
            </a:r>
            <a:r>
              <a:rPr lang="en-US" baseline="30000" dirty="0" smtClean="0"/>
              <a:t>th</a:t>
            </a:r>
            <a:r>
              <a:rPr lang="en-US" dirty="0" smtClean="0"/>
              <a:t> Wheel Compound Hitch</a:t>
            </a:r>
            <a:br>
              <a:rPr lang="en-US" dirty="0" smtClean="0"/>
            </a:br>
            <a:r>
              <a:rPr lang="en-US" dirty="0" smtClean="0"/>
              <a:t>Tractor c/w Stinger Trailer Detached</a:t>
            </a:r>
            <a:endParaRPr lang="en-US" dirty="0">
              <a:solidFill>
                <a:schemeClr val="tx2"/>
              </a:solidFill>
            </a:endParaRPr>
          </a:p>
        </p:txBody>
      </p:sp>
      <p:sp>
        <p:nvSpPr>
          <p:cNvPr id="3" name="Text Placeholder 2"/>
          <p:cNvSpPr>
            <a:spLocks noGrp="1"/>
          </p:cNvSpPr>
          <p:nvPr>
            <p:ph type="body" sz="quarter" idx="10"/>
          </p:nvPr>
        </p:nvSpPr>
        <p:spPr>
          <a:xfrm>
            <a:off x="381000" y="1905000"/>
            <a:ext cx="8382000" cy="3502497"/>
          </a:xfrm>
        </p:spPr>
        <p:txBody>
          <a:bodyPr>
            <a:normAutofit/>
          </a:bodyPr>
          <a:lstStyle/>
          <a:p>
            <a:pPr lvl="1"/>
            <a:endParaRPr lang="en-US" dirty="0" smtClean="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1905000"/>
            <a:ext cx="8382000" cy="3502497"/>
          </a:xfrm>
          <a:prstGeom prst="rect">
            <a:avLst/>
          </a:prstGeom>
        </p:spPr>
      </p:pic>
    </p:spTree>
    <p:extLst>
      <p:ext uri="{BB962C8B-B14F-4D97-AF65-F5344CB8AC3E}">
        <p14:creationId xmlns:p14="http://schemas.microsoft.com/office/powerpoint/2010/main" val="3433802999"/>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163395"/>
          </a:xfrm>
        </p:spPr>
        <p:txBody>
          <a:bodyPr>
            <a:normAutofit fontScale="90000"/>
          </a:bodyPr>
          <a:lstStyle/>
          <a:p>
            <a:r>
              <a:rPr lang="en-US" dirty="0" smtClean="0"/>
              <a:t>Universal tractor c/w D-train 5</a:t>
            </a:r>
            <a:r>
              <a:rPr lang="en-US" baseline="30000" dirty="0" smtClean="0"/>
              <a:t>th</a:t>
            </a:r>
            <a:r>
              <a:rPr lang="en-US" dirty="0" smtClean="0"/>
              <a:t> Wheel Compound Hitch Off-tracking </a:t>
            </a:r>
            <a:endParaRPr lang="en-US" dirty="0">
              <a:solidFill>
                <a:schemeClr val="tx2"/>
              </a:solidFill>
            </a:endParaRPr>
          </a:p>
        </p:txBody>
      </p:sp>
      <p:sp>
        <p:nvSpPr>
          <p:cNvPr id="3" name="Text Placeholder 2"/>
          <p:cNvSpPr>
            <a:spLocks noGrp="1"/>
          </p:cNvSpPr>
          <p:nvPr>
            <p:ph type="body" sz="quarter" idx="10"/>
          </p:nvPr>
        </p:nvSpPr>
        <p:spPr>
          <a:xfrm>
            <a:off x="381000" y="1905000"/>
            <a:ext cx="8382000" cy="3502497"/>
          </a:xfrm>
        </p:spPr>
        <p:txBody>
          <a:bodyPr>
            <a:normAutofit/>
          </a:bodyPr>
          <a:lstStyle/>
          <a:p>
            <a:pPr lvl="1"/>
            <a:endParaRPr lang="en-US" dirty="0" smtClean="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1905000"/>
            <a:ext cx="8382000" cy="3502497"/>
          </a:xfrm>
          <a:prstGeom prst="rect">
            <a:avLst/>
          </a:prstGeom>
        </p:spPr>
      </p:pic>
    </p:spTree>
    <p:extLst>
      <p:ext uri="{BB962C8B-B14F-4D97-AF65-F5344CB8AC3E}">
        <p14:creationId xmlns:p14="http://schemas.microsoft.com/office/powerpoint/2010/main" val="2600975629"/>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230188"/>
            <a:ext cx="8382000" cy="1329595"/>
          </a:xfrm>
        </p:spPr>
        <p:txBody>
          <a:bodyPr/>
          <a:lstStyle/>
          <a:p>
            <a:r>
              <a:rPr lang="en-US" dirty="0" smtClean="0"/>
              <a:t>For-Hire Carrier Economics        </a:t>
            </a:r>
            <a:r>
              <a:rPr lang="en-US" i="1" dirty="0" smtClean="0">
                <a:solidFill>
                  <a:schemeClr val="tx1"/>
                </a:solidFill>
              </a:rPr>
              <a:t>Before</a:t>
            </a:r>
            <a:r>
              <a:rPr lang="en-US" dirty="0" smtClean="0"/>
              <a:t>  D-train</a:t>
            </a:r>
            <a:endParaRPr lang="en-US" dirty="0"/>
          </a:p>
        </p:txBody>
      </p:sp>
      <p:graphicFrame>
        <p:nvGraphicFramePr>
          <p:cNvPr id="5" name="Chart 4"/>
          <p:cNvGraphicFramePr/>
          <p:nvPr>
            <p:extLst>
              <p:ext uri="{D42A27DB-BD31-4B8C-83A1-F6EECF244321}">
                <p14:modId xmlns:p14="http://schemas.microsoft.com/office/powerpoint/2010/main" val="8452533"/>
              </p:ext>
            </p:extLst>
          </p:nvPr>
        </p:nvGraphicFramePr>
        <p:xfrm>
          <a:off x="619125" y="1293813"/>
          <a:ext cx="7762875" cy="4889499"/>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539552" y="6021288"/>
            <a:ext cx="7704856" cy="369332"/>
          </a:xfrm>
          <a:prstGeom prst="rect">
            <a:avLst/>
          </a:prstGeom>
          <a:noFill/>
        </p:spPr>
        <p:txBody>
          <a:bodyPr wrap="square" rtlCol="0">
            <a:spAutoFit/>
          </a:bodyPr>
          <a:lstStyle/>
          <a:p>
            <a:r>
              <a:rPr lang="en-CA" dirty="0" smtClean="0"/>
              <a:t>Any year with an operating ratio of </a:t>
            </a:r>
            <a:r>
              <a:rPr lang="en-CA" dirty="0" smtClean="0">
                <a:solidFill>
                  <a:srgbClr val="FFFF00"/>
                </a:solidFill>
              </a:rPr>
              <a:t>94%</a:t>
            </a:r>
            <a:r>
              <a:rPr lang="en-CA" dirty="0" smtClean="0"/>
              <a:t> is a welcome outcome!</a:t>
            </a:r>
            <a:endParaRPr lang="en-CA" dirty="0"/>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9552" y="260648"/>
            <a:ext cx="8079432" cy="1329595"/>
          </a:xfrm>
        </p:spPr>
        <p:txBody>
          <a:bodyPr/>
          <a:lstStyle/>
          <a:p>
            <a:r>
              <a:rPr lang="en-US" dirty="0" smtClean="0"/>
              <a:t>For Hire Carrier Economics          </a:t>
            </a:r>
            <a:r>
              <a:rPr lang="en-US" i="1" dirty="0" smtClean="0"/>
              <a:t>with</a:t>
            </a:r>
            <a:r>
              <a:rPr lang="en-US" dirty="0" smtClean="0"/>
              <a:t> D-train – </a:t>
            </a:r>
            <a:r>
              <a:rPr lang="en-US" dirty="0" smtClean="0">
                <a:solidFill>
                  <a:schemeClr val="tx1"/>
                </a:solidFill>
              </a:rPr>
              <a:t>Same Revenue</a:t>
            </a:r>
            <a:endParaRPr lang="en-US" dirty="0">
              <a:solidFill>
                <a:schemeClr val="tx1"/>
              </a:solidFill>
            </a:endParaRPr>
          </a:p>
        </p:txBody>
      </p:sp>
      <p:graphicFrame>
        <p:nvGraphicFramePr>
          <p:cNvPr id="5" name="Chart 4"/>
          <p:cNvGraphicFramePr/>
          <p:nvPr>
            <p:extLst>
              <p:ext uri="{D42A27DB-BD31-4B8C-83A1-F6EECF244321}">
                <p14:modId xmlns:p14="http://schemas.microsoft.com/office/powerpoint/2010/main" val="48503581"/>
              </p:ext>
            </p:extLst>
          </p:nvPr>
        </p:nvGraphicFramePr>
        <p:xfrm>
          <a:off x="395536" y="980728"/>
          <a:ext cx="7762875" cy="5486343"/>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683568" y="5517232"/>
            <a:ext cx="4248472" cy="1754326"/>
          </a:xfrm>
          <a:prstGeom prst="rect">
            <a:avLst/>
          </a:prstGeom>
          <a:noFill/>
        </p:spPr>
        <p:txBody>
          <a:bodyPr wrap="square" rtlCol="0">
            <a:spAutoFit/>
          </a:bodyPr>
          <a:lstStyle/>
          <a:p>
            <a:r>
              <a:rPr lang="en-CA" dirty="0" smtClean="0"/>
              <a:t>D-train Impact:</a:t>
            </a:r>
          </a:p>
          <a:p>
            <a:r>
              <a:rPr lang="en-CA" dirty="0" smtClean="0"/>
              <a:t>Operating Ratio = 85%</a:t>
            </a:r>
          </a:p>
          <a:p>
            <a:r>
              <a:rPr lang="en-CA" dirty="0" smtClean="0"/>
              <a:t>Net Profit Improvement = 400%</a:t>
            </a:r>
          </a:p>
          <a:p>
            <a:endParaRPr lang="en-CA" dirty="0"/>
          </a:p>
          <a:p>
            <a:endParaRPr lang="en-CA" dirty="0"/>
          </a:p>
          <a:p>
            <a:endParaRPr lang="en-CA" dirty="0"/>
          </a:p>
        </p:txBody>
      </p:sp>
    </p:spTree>
    <p:extLst>
      <p:ext uri="{BB962C8B-B14F-4D97-AF65-F5344CB8AC3E}">
        <p14:creationId xmlns:p14="http://schemas.microsoft.com/office/powerpoint/2010/main" val="2460618627"/>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230188"/>
            <a:ext cx="8382000" cy="1329595"/>
          </a:xfrm>
        </p:spPr>
        <p:txBody>
          <a:bodyPr/>
          <a:lstStyle/>
          <a:p>
            <a:r>
              <a:rPr lang="en-US" dirty="0" smtClean="0"/>
              <a:t>For-Hire Carrier Economics </a:t>
            </a:r>
            <a:r>
              <a:rPr lang="en-US" i="1" dirty="0" smtClean="0">
                <a:solidFill>
                  <a:schemeClr val="tx1"/>
                </a:solidFill>
              </a:rPr>
              <a:t>with</a:t>
            </a:r>
            <a:r>
              <a:rPr lang="en-US" i="1" dirty="0" smtClean="0"/>
              <a:t> </a:t>
            </a:r>
            <a:r>
              <a:rPr lang="en-US" i="1" dirty="0"/>
              <a:t> </a:t>
            </a:r>
            <a:r>
              <a:rPr lang="en-US" i="1" dirty="0" smtClean="0"/>
              <a:t>   </a:t>
            </a:r>
            <a:r>
              <a:rPr lang="en-US" dirty="0" smtClean="0"/>
              <a:t>D-train –Incremental Revenue:</a:t>
            </a:r>
            <a:endParaRPr lang="en-US" dirty="0"/>
          </a:p>
        </p:txBody>
      </p:sp>
      <p:graphicFrame>
        <p:nvGraphicFramePr>
          <p:cNvPr id="5" name="Chart 4"/>
          <p:cNvGraphicFramePr/>
          <p:nvPr>
            <p:extLst>
              <p:ext uri="{D42A27DB-BD31-4B8C-83A1-F6EECF244321}">
                <p14:modId xmlns:p14="http://schemas.microsoft.com/office/powerpoint/2010/main" val="2967827013"/>
              </p:ext>
            </p:extLst>
          </p:nvPr>
        </p:nvGraphicFramePr>
        <p:xfrm>
          <a:off x="381000" y="894985"/>
          <a:ext cx="8382000" cy="563035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70234266"/>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Blue Segoe 4-3 template-template_April-17-2007">
  <a:themeElements>
    <a:clrScheme name="Blue Template-Template">
      <a:dk1>
        <a:srgbClr val="000000"/>
      </a:dk1>
      <a:lt1>
        <a:srgbClr val="FFFFFF"/>
      </a:lt1>
      <a:dk2>
        <a:srgbClr val="050595"/>
      </a:dk2>
      <a:lt2>
        <a:srgbClr val="FFFF99"/>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E7674CFD-E741-4A15-9EFD-C25B47BCA66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Sample presentation slides (Bright blue underwater design)</Template>
  <TotalTime>191</TotalTime>
  <Words>2036</Words>
  <Application>Microsoft Office PowerPoint</Application>
  <PresentationFormat>On-screen Show (4:3)</PresentationFormat>
  <Paragraphs>114</Paragraphs>
  <Slides>18</Slides>
  <Notes>18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18</vt:i4>
      </vt:variant>
    </vt:vector>
  </HeadingPairs>
  <TitlesOfParts>
    <vt:vector size="25" baseType="lpstr">
      <vt:lpstr>Arial</vt:lpstr>
      <vt:lpstr>Calibri</vt:lpstr>
      <vt:lpstr>Courier New</vt:lpstr>
      <vt:lpstr>Segoe</vt:lpstr>
      <vt:lpstr>Wingdings</vt:lpstr>
      <vt:lpstr>Blue Segoe 4-3 template-template_April-17-2007</vt:lpstr>
      <vt:lpstr>White with Courier font for code slides</vt:lpstr>
      <vt:lpstr>D-train 5th Wheel Compound Hitch and Stinger Semi-trailers</vt:lpstr>
      <vt:lpstr> D-train 5th Wheel Compound Hitch</vt:lpstr>
      <vt:lpstr>D-train 5th Wheel Compound Hitch and Universal Tractor </vt:lpstr>
      <vt:lpstr>D-train 5th Wheel Compound Hitch Universal Tractor c/w 28’ Tandem Dump</vt:lpstr>
      <vt:lpstr>D-train 5th Wheel Compound Hitch Universal Tractor c/w 28’ Tandem Dump </vt:lpstr>
      <vt:lpstr>D-train 5th Wheel Compound Hitch Tractor Refuse Packer</vt:lpstr>
      <vt:lpstr>D-train 5th Wheel Compound Hitch Tractor &amp; Dismounted Packer</vt:lpstr>
      <vt:lpstr>D-train 5th Wheel Compound Hitch Tractor &amp; Salt Spreader</vt:lpstr>
      <vt:lpstr>D-train 5th Wheel Compound Hitch Tractor c/w Dismounted Spreader</vt:lpstr>
      <vt:lpstr>D-train 5th Wheel Compound Hitch Tractor c/w Coal Dump Body</vt:lpstr>
      <vt:lpstr>D-train 5th Wheel Compound Hitch Tractor c/w Dismounted Coal Body</vt:lpstr>
      <vt:lpstr>Utility Vehicles for Universal application using D-train 5th Wheel Compound Hitch </vt:lpstr>
      <vt:lpstr>Tractor D-train 5th Wheel Hitch System &amp; Stinger 73’ Semi-trailer (COE 82’OAL)   </vt:lpstr>
      <vt:lpstr>D-train 5th Wheel Compound Hitch Tractor c/w Stinger Trailer Detached</vt:lpstr>
      <vt:lpstr>Universal tractor c/w D-train 5th Wheel Compound Hitch Off-tracking </vt:lpstr>
      <vt:lpstr>For-Hire Carrier Economics        Before  D-train</vt:lpstr>
      <vt:lpstr>For Hire Carrier Economics          with D-train – Same Revenue</vt:lpstr>
      <vt:lpstr>For-Hire Carrier Economics with     D-train –Incremental Revenue: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D-train 5th Wheel Compound Hitch and Stinger Semi-trailers</dc:title>
  <dc:creator>Daxton Curry</dc:creator>
  <cp:keywords/>
  <cp:lastModifiedBy>Daxton Curry</cp:lastModifiedBy>
  <cp:revision>25</cp:revision>
  <dcterms:created xsi:type="dcterms:W3CDTF">2014-01-31T19:46:40Z</dcterms:created>
  <dcterms:modified xsi:type="dcterms:W3CDTF">2014-04-04T03:36:16Z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TC102867209990</vt:lpwstr>
  </property>
</Properties>
</file>